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365" r:id="rId2"/>
    <p:sldId id="418" r:id="rId3"/>
    <p:sldId id="414" r:id="rId4"/>
    <p:sldId id="415" r:id="rId5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onizetti-Don Pasquale" id="{39AB4217-DE46-4C27-8C28-AD2495C85509}">
          <p14:sldIdLst>
            <p14:sldId id="365"/>
            <p14:sldId id="418"/>
            <p14:sldId id="414"/>
            <p14:sldId id="415"/>
          </p14:sldIdLst>
        </p14:section>
        <p14:section name="Default Section" id="{2806D2AC-5B83-CD49-A701-2A5BBFC47D6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4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880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572" y="480060"/>
            <a:ext cx="9130855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D6CA236-1CE6-E3F5-663E-1C3011919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08" y="643466"/>
            <a:ext cx="4164372" cy="557106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39965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fik 2">
            <a:extLst>
              <a:ext uri="{FF2B5EF4-FFF2-40B4-BE49-F238E27FC236}">
                <a16:creationId xmlns:a16="http://schemas.microsoft.com/office/drawing/2014/main" id="{73E9944C-1EB6-D49A-B37D-94B74B9AA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46671" y="1367705"/>
            <a:ext cx="5571066" cy="412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86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059CA8-8377-3CEA-BE5E-CA9A091E67F8}"/>
              </a:ext>
            </a:extLst>
          </p:cNvPr>
          <p:cNvSpPr txBox="1"/>
          <p:nvPr/>
        </p:nvSpPr>
        <p:spPr>
          <a:xfrm>
            <a:off x="392576" y="543594"/>
            <a:ext cx="4560424" cy="5770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**导演大卫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博什与剧作家德特勒夫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吉斯对话：“喜剧包容一切”**</a:t>
            </a:r>
            <a:br>
              <a:rPr lang="zh-CN" altLang="en-US" sz="900" dirty="0">
                <a:effectLst/>
                <a:latin typeface="Helvetica Neue" panose="02000503000000020004" pitchFamily="2" charset="0"/>
              </a:rPr>
            </a:br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**问：多尼采蒂的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唐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帕斯夸莱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》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无疑是一部喜剧，但显然具有多种面向。从您的角度看，它们是什么？**</a:t>
            </a:r>
          </a:p>
          <a:p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答：幸运的是，这部作品具有多种面向，这也是它对我极具吸引力的原因。悲剧往往只有一种形式，而幽默却形式多样、色彩丰富。每个人觉得好笑的事情不同，对情景喜剧的理解也各不相同。这正是喜剧类型的独特之处，我很高兴有机会执导这样一部迷人的意大利作品。</a:t>
            </a:r>
          </a:p>
          <a:p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**问：这部作品与意大利歌剧文化有何联系？**</a:t>
            </a:r>
            <a:br>
              <a:rPr lang="zh-CN" altLang="en-US" sz="900" dirty="0">
                <a:effectLst/>
                <a:latin typeface="Helvetica Neue" panose="02000503000000020004" pitchFamily="2" charset="0"/>
              </a:rPr>
            </a:br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答：与德国戏剧传统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——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通常与歌德、克莱斯特甚至瓦格纳的名字相关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——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形成对比的是，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唐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帕斯夸莱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》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采用了更符合意大利风格的途径，类似于哥尔多尼、威尔第甚至是与达里奥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福和罗伯托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贝尼尼有关的现代作品。这些文化差异非常明显。多尼采蒂在作品中毫无顾忌地表达情感，同时，其气氛轻松愉快，几乎像是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仲夏夜之梦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》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，虽受意大利影响，但剧情紧凑、幽默感十足。</a:t>
            </a:r>
          </a:p>
          <a:p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**问：您的作品显然是发生在当代，而不是像常见的那样，设定在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18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世纪或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19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世纪。将其转移到现代是否有难度？**</a:t>
            </a:r>
          </a:p>
          <a:p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答：一点也不。歌剧中的原型角色今天非常容易引入现代背景，例如“老人”，他认为自己了解世界如何运作，但知识仅限于他的生活领域；还有缺乏安全感、有时感到尴尬的年轻情人；以及自信满满、掌控一切的女性和幕后策划者。这些角色能够营造出充满活力的喜剧场景，偶尔也带有悲剧色彩。</a:t>
            </a:r>
          </a:p>
          <a:p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**问：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唐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帕斯夸莱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》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讲述了爱、信任和诚实等伟大的价值观，同时也涉及了金钱、乐趣和欺骗。这是如何结合在一起的？**</a:t>
            </a:r>
          </a:p>
          <a:p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答：实际上，一切都很顺利。我喜欢将喜剧搬上舞台。歌剧的艺术形式允许我们这样做，因为有一些具有明确特征的流派可以很好地表现这些元素。在歌剧中，喜剧仍然占有一席之地。很高兴这样一部喜剧确实涵盖了一切，尤其是那些采用即兴喜剧传统元素的作品，结构精巧，极富想象力和趣味性。而作为一部莎士比亚式的“浪漫喜剧”，它还拥有一个强大的女主角。</a:t>
            </a:r>
          </a:p>
          <a:p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**问：能介绍一下参与我们歌剧并进行表演的歌手吗？**</a:t>
            </a:r>
            <a:br>
              <a:rPr lang="zh-CN" altLang="en-US" sz="900" dirty="0">
                <a:effectLst/>
                <a:latin typeface="Helvetica Neue" panose="02000503000000020004" pitchFamily="2" charset="0"/>
              </a:rPr>
            </a:br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答：我很高兴能够与如此高度专业的演员阵容合作，他们的背景也非常多样。这再次证明意大利歌剧是一种国际艺术形式。我们汇集了来自意大利、美国（起源于斯里兰卡和澳大利亚）、南非、土耳其和冰岛的歌手，以及意大利指挥家和德国导演参与其中。他们都带着自己的</a:t>
            </a:r>
            <a:r>
              <a:rPr lang="zh-CN" altLang="en-US" sz="900" dirty="0">
                <a:effectLst/>
                <a:latin typeface="Helvetica Neue" panose="02000503000000020004" pitchFamily="2" charset="0"/>
                <a:ea typeface="PingFang SC" panose="020B0400000000000000" pitchFamily="34" charset="-122"/>
              </a:rPr>
              <a:t>“</a:t>
            </a:r>
            <a:r>
              <a:rPr lang="zh-CN" altLang="en-US" sz="90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背景</a:t>
            </a:r>
            <a:r>
              <a:rPr lang="zh-CN" altLang="en-US" sz="900" dirty="0">
                <a:effectLst/>
                <a:latin typeface="Helvetica Neue" panose="02000503000000020004" pitchFamily="2" charset="0"/>
                <a:ea typeface="PingFang SC" panose="020B0400000000000000" pitchFamily="34" charset="-122"/>
              </a:rPr>
              <a:t>”</a:t>
            </a:r>
            <a:r>
              <a:rPr lang="zh-CN" altLang="en-US" sz="90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，俏皮而富有创意。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B2287C-44FF-02D1-C896-31059594E09B}"/>
              </a:ext>
            </a:extLst>
          </p:cNvPr>
          <p:cNvSpPr txBox="1"/>
          <p:nvPr/>
        </p:nvSpPr>
        <p:spPr>
          <a:xfrm>
            <a:off x="4953000" y="12680"/>
            <a:ext cx="45604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effectLst/>
                <a:latin typeface="Helvetica Neue" panose="02000503000000020004" pitchFamily="2" charset="0"/>
              </a:rPr>
              <a:t>“</a:t>
            </a:r>
            <a:r>
              <a:rPr lang="en-GB" sz="900" dirty="0" err="1">
                <a:effectLst/>
                <a:latin typeface="Helvetica Neue" panose="02000503000000020004" pitchFamily="2" charset="0"/>
              </a:rPr>
              <a:t>È</a:t>
            </a:r>
            <a:r>
              <a:rPr lang="en-GB" sz="900" dirty="0">
                <a:effectLst/>
                <a:latin typeface="Helvetica Neue" panose="02000503000000020004" pitchFamily="2" charset="0"/>
              </a:rPr>
              <a:t> </a:t>
            </a:r>
            <a:r>
              <a:rPr lang="en-GB" sz="900" dirty="0" err="1">
                <a:effectLst/>
                <a:latin typeface="Helvetica Neue" panose="02000503000000020004" pitchFamily="2" charset="0"/>
              </a:rPr>
              <a:t>finita</a:t>
            </a:r>
            <a:r>
              <a:rPr lang="en-GB" sz="900" dirty="0">
                <a:effectLst/>
                <a:latin typeface="Helvetica Neue" panose="02000503000000020004" pitchFamily="2" charset="0"/>
              </a:rPr>
              <a:t>, Don Pasquale” —— 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多尼采蒂歌剧中的喜剧与悲剧交织</a:t>
            </a:r>
            <a:br>
              <a:rPr lang="zh-CN" altLang="en-US" sz="900" dirty="0">
                <a:effectLst/>
                <a:latin typeface="Helvetica Neue" panose="02000503000000020004" pitchFamily="2" charset="0"/>
              </a:rPr>
            </a:br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加埃塔诺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多尼采蒂（</a:t>
            </a:r>
            <a:r>
              <a:rPr lang="en-GB" sz="900" dirty="0">
                <a:effectLst/>
                <a:latin typeface="Helvetica Neue" panose="02000503000000020004" pitchFamily="2" charset="0"/>
              </a:rPr>
              <a:t>Gaetano Donizetti）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将他的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唐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帕斯夸莱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》(</a:t>
            </a:r>
            <a:r>
              <a:rPr lang="en-GB" sz="900" dirty="0">
                <a:effectLst/>
                <a:latin typeface="Helvetica Neue" panose="02000503000000020004" pitchFamily="2" charset="0"/>
              </a:rPr>
              <a:t>Don Pasquale) 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描述为“</a:t>
            </a:r>
            <a:r>
              <a:rPr lang="en-GB" sz="900" dirty="0" err="1">
                <a:effectLst/>
                <a:latin typeface="Helvetica Neue" panose="02000503000000020004" pitchFamily="2" charset="0"/>
              </a:rPr>
              <a:t>dramma</a:t>
            </a:r>
            <a:r>
              <a:rPr lang="en-GB" sz="900" dirty="0">
                <a:effectLst/>
                <a:latin typeface="Helvetica Neue" panose="02000503000000020004" pitchFamily="2" charset="0"/>
              </a:rPr>
              <a:t> buffo”，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这是一种历史上包含矛盾元素的戏剧类别。在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19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世纪中叶，当英雄主义悲剧盛行的时期，这种古老的喜剧形式再次被唤起，并在本世纪末开始流行。然而，同时，“戏剧”这个词也可以被理解为指严肃的时刻。实际上，多尼采蒂的歌剧难以被简单定义；它展示了非凡的多样性，这在角色和曲目自由中很明显，但最重要的是在音乐本身，它既代表了众所周知的传统，同时也完全是现代的。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唐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帕斯夸莱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》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描述了一位在德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布拉特（一个虚构角色）之后才登上舞台的狂热爱好者，显然引起了同时代人的共鸣，可以说，今天仍然能激励人心。</a:t>
            </a:r>
            <a:br>
              <a:rPr lang="zh-CN" altLang="en-US" sz="900" dirty="0">
                <a:effectLst/>
                <a:latin typeface="Helvetica Neue" panose="02000503000000020004" pitchFamily="2" charset="0"/>
              </a:rPr>
            </a:br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zh-CN" altLang="en-US" sz="900" dirty="0">
                <a:effectLst/>
                <a:latin typeface="Helvetica Neue" panose="02000503000000020004" pitchFamily="2" charset="0"/>
              </a:rPr>
              <a:t>首先，这部音乐丰富的歌剧无疑是一部喜剧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——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几乎没有人会认为它属于其他类别。它的舞台设计和片段来源于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18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世纪末和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19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世纪初的常见喜剧作品，例如帕西耶罗、西马罗萨或罗西尼的作品。角色的刻画和情节可以从传统的即兴喜剧中看出。灵活的</a:t>
            </a:r>
            <a:r>
              <a:rPr lang="en-GB" sz="900" dirty="0">
                <a:effectLst/>
                <a:latin typeface="Helvetica Neue" panose="02000503000000020004" pitchFamily="2" charset="0"/>
              </a:rPr>
              <a:t>parlando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风格，频繁的二重唱，是其类似室内乐性质的明显特征。尽管这些通常由管弦乐队伴奏，而不仅仅是键盘乐器，但是这些宣叙调延伸得较长。此外，著名的呼噜声、冗长的终曲和引人注目的高潮，都保持着即使是滑稽的风格，这是根据多尼采蒂熟悉的模型设计的。重点是喜剧性和深层含义，甚至触及悲剧的边缘，尽管它们不能改变作品的基本风格，但它们为作品添加了新的、原创的方面，清楚地表明了音乐剧的洞察力和多尼采蒂的丰富经验。在作曲时，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唐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帕斯夸莱</a:t>
            </a:r>
            <a:r>
              <a:rPr lang="en-US" altLang="zh-CN" sz="900" dirty="0">
                <a:effectLst/>
                <a:latin typeface="Helvetica Neue" panose="02000503000000020004" pitchFamily="2" charset="0"/>
              </a:rPr>
              <a:t>》</a:t>
            </a:r>
            <a:r>
              <a:rPr lang="zh-CN" altLang="en-US" sz="900" dirty="0">
                <a:effectLst/>
                <a:latin typeface="Helvetica Neue" panose="02000503000000020004" pitchFamily="2" charset="0"/>
              </a:rPr>
              <a:t>显示了其更深层的复杂性和吸引力。</a:t>
            </a:r>
            <a:br>
              <a:rPr lang="zh-CN" altLang="en-US" sz="900" dirty="0">
                <a:effectLst/>
                <a:latin typeface="Helvetica Neue" panose="02000503000000020004" pitchFamily="2" charset="0"/>
              </a:rPr>
            </a:br>
            <a:endParaRPr lang="zh-CN" altLang="en-US" sz="900" dirty="0">
              <a:effectLst/>
              <a:latin typeface="Helvetica Neue" panose="02000503000000020004" pitchFamily="2" charset="0"/>
            </a:endParaRPr>
          </a:p>
          <a:p>
            <a:r>
              <a:rPr lang="en-US" altLang="zh-CN" sz="90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lang="zh-CN" altLang="en-US" sz="90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唐</a:t>
            </a:r>
            <a:r>
              <a:rPr lang="en-US" altLang="zh-CN" sz="900" dirty="0">
                <a:effectLst/>
                <a:latin typeface="Helvetica Neue" panose="02000503000000020004" pitchFamily="2" charset="0"/>
                <a:ea typeface="PingFang SC" panose="020B0400000000000000" pitchFamily="34" charset="-122"/>
              </a:rPr>
              <a:t>·</a:t>
            </a:r>
            <a:r>
              <a:rPr lang="zh-CN" altLang="en-US" sz="90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帕斯夸莱</a:t>
            </a:r>
            <a:r>
              <a:rPr lang="en-US" altLang="zh-CN" sz="90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  <a:r>
              <a:rPr lang="zh-CN" altLang="en-US" sz="90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这部作品的特色并没有因此减弱。它是一部集喜剧、悲剧和戏剧性混合的作品，不仅仅是滑稽戏，也触及了深刻的情感和复杂的人性。在这部歌剧中，多尼采蒂通过音乐展示了他对剧中人物的深入理解，让观众在笑声中感受到人生的苦涩与甜蜜。</a:t>
            </a:r>
          </a:p>
        </p:txBody>
      </p:sp>
    </p:spTree>
    <p:extLst>
      <p:ext uri="{BB962C8B-B14F-4D97-AF65-F5344CB8AC3E}">
        <p14:creationId xmlns:p14="http://schemas.microsoft.com/office/powerpoint/2010/main" val="319476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38" y="0"/>
            <a:ext cx="990352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Grafik 2" descr="Ein Bild, das Gebäude, stehend, Stein enthält.&#10;&#10;Automatisch generierte Beschreibung">
            <a:extLst>
              <a:ext uri="{FF2B5EF4-FFF2-40B4-BE49-F238E27FC236}">
                <a16:creationId xmlns:a16="http://schemas.microsoft.com/office/drawing/2014/main" id="{01C86CC9-6688-52A2-BE7E-9645C036B0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2" r="23078" b="-2"/>
          <a:stretch/>
        </p:blipFill>
        <p:spPr>
          <a:xfrm>
            <a:off x="155257" y="171715"/>
            <a:ext cx="4723222" cy="6129087"/>
          </a:xfrm>
          <a:prstGeom prst="rect">
            <a:avLst/>
          </a:prstGeom>
        </p:spPr>
      </p:pic>
      <p:pic>
        <p:nvPicPr>
          <p:cNvPr id="8" name="Grafik 4" descr="Ein Bild, das Text, Vorbereiten enthält.&#10;&#10;Automatisch generierte Beschreibung">
            <a:extLst>
              <a:ext uri="{FF2B5EF4-FFF2-40B4-BE49-F238E27FC236}">
                <a16:creationId xmlns:a16="http://schemas.microsoft.com/office/drawing/2014/main" id="{38921C6F-7E87-CE18-955A-34EE683C0A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93" r="3736" b="1"/>
          <a:stretch/>
        </p:blipFill>
        <p:spPr>
          <a:xfrm>
            <a:off x="5035004" y="171716"/>
            <a:ext cx="4715739" cy="3171422"/>
          </a:xfrm>
          <a:prstGeom prst="rect">
            <a:avLst/>
          </a:prstGeom>
        </p:spPr>
      </p:pic>
      <p:pic>
        <p:nvPicPr>
          <p:cNvPr id="6" name="Grafik 6">
            <a:extLst>
              <a:ext uri="{FF2B5EF4-FFF2-40B4-BE49-F238E27FC236}">
                <a16:creationId xmlns:a16="http://schemas.microsoft.com/office/drawing/2014/main" id="{F7363512-4AFF-8A75-8077-D2EAD207B6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11228"/>
          <a:stretch/>
        </p:blipFill>
        <p:spPr>
          <a:xfrm>
            <a:off x="5035004" y="3514856"/>
            <a:ext cx="4701439" cy="27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645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erson, Personen enthält.&#10;&#10;Automatisch generierte Beschreibung">
            <a:extLst>
              <a:ext uri="{FF2B5EF4-FFF2-40B4-BE49-F238E27FC236}">
                <a16:creationId xmlns:a16="http://schemas.microsoft.com/office/drawing/2014/main" id="{2051EC39-CF86-9C41-5085-0B0ABD1852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3" r="2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drinnen, Balken, Esstisch, mehrere enthält.&#10;&#10;Automatisch generierte Beschreibung">
            <a:extLst>
              <a:ext uri="{FF2B5EF4-FFF2-40B4-BE49-F238E27FC236}">
                <a16:creationId xmlns:a16="http://schemas.microsoft.com/office/drawing/2014/main" id="{3A3866A5-BC1C-A844-E569-7C03E11457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03" r="-2" b="5025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Grafik 2" descr="Ein Bild, das Gebäude, Person enthält.&#10;&#10;Automatisch generierte Beschreibung">
            <a:extLst>
              <a:ext uri="{FF2B5EF4-FFF2-40B4-BE49-F238E27FC236}">
                <a16:creationId xmlns:a16="http://schemas.microsoft.com/office/drawing/2014/main" id="{6FB92B09-BFD7-DADF-B8C5-6FBC65FBD1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6" r="17987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5821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1135</Words>
  <Application>Microsoft Macintosh PowerPoint</Application>
  <PresentationFormat>A4 Paper (210x297 mm)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PingFang SC</vt:lpstr>
      <vt:lpstr>Arial</vt:lpstr>
      <vt:lpstr>Calibri</vt:lpstr>
      <vt:lpstr>Calibri Light</vt:lpstr>
      <vt:lpstr>Helvetica Neue</vt:lpstr>
      <vt:lpstr>Office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171</cp:revision>
  <cp:lastPrinted>2024-04-23T20:00:49Z</cp:lastPrinted>
  <dcterms:created xsi:type="dcterms:W3CDTF">2022-11-07T20:45:57Z</dcterms:created>
  <dcterms:modified xsi:type="dcterms:W3CDTF">2024-04-23T20:09:27Z</dcterms:modified>
</cp:coreProperties>
</file>

<file path=docProps/thumbnail.jpeg>
</file>